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rice RegularSemiExpande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" panose="020B0604020202020204" charset="0"/>
      <p:regular r:id="rId20"/>
    </p:embeddedFont>
    <p:embeddedFont>
      <p:font typeface="Clear Sans Regular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5CB42A-6E97-4798-A99B-E44220AE7A1E}" v="13" dt="2021-12-14T02:07:13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, Jonathon Chieh" userId="ac7bb53f-3ddc-43c3-a124-018177ab0681" providerId="ADAL" clId="{415CB42A-6E97-4798-A99B-E44220AE7A1E}"/>
    <pc:docChg chg="undo custSel modSld sldOrd modMainMaster">
      <pc:chgData name="Sun, Jonathon Chieh" userId="ac7bb53f-3ddc-43c3-a124-018177ab0681" providerId="ADAL" clId="{415CB42A-6E97-4798-A99B-E44220AE7A1E}" dt="2021-12-14T02:07:13.107" v="133"/>
      <pc:docMkLst>
        <pc:docMk/>
      </pc:docMkLst>
      <pc:sldChg chg="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56"/>
        </pc:sldMkLst>
      </pc:sldChg>
      <pc:sldChg chg="modSp mod 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57"/>
        </pc:sldMkLst>
        <pc:spChg chg="mod">
          <ac:chgData name="Sun, Jonathon Chieh" userId="ac7bb53f-3ddc-43c3-a124-018177ab0681" providerId="ADAL" clId="{415CB42A-6E97-4798-A99B-E44220AE7A1E}" dt="2021-12-10T02:22:43.703" v="1" actId="1076"/>
          <ac:spMkLst>
            <pc:docMk/>
            <pc:sldMk cId="0" sldId="257"/>
            <ac:spMk id="8" creationId="{00000000-0000-0000-0000-000000000000}"/>
          </ac:spMkLst>
        </pc:spChg>
      </pc:sldChg>
      <pc:sldChg chg="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58"/>
        </pc:sldMkLst>
      </pc:sldChg>
      <pc:sldChg chg="modSp mod 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59"/>
        </pc:sldMkLst>
        <pc:spChg chg="mod">
          <ac:chgData name="Sun, Jonathon Chieh" userId="ac7bb53f-3ddc-43c3-a124-018177ab0681" providerId="ADAL" clId="{415CB42A-6E97-4798-A99B-E44220AE7A1E}" dt="2021-12-10T02:22:38.849" v="0" actId="1076"/>
          <ac:spMkLst>
            <pc:docMk/>
            <pc:sldMk cId="0" sldId="259"/>
            <ac:spMk id="4" creationId="{00000000-0000-0000-0000-000000000000}"/>
          </ac:spMkLst>
        </pc:spChg>
      </pc:sldChg>
      <pc:sldChg chg="addSp modSp mod 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60"/>
        </pc:sldMkLst>
        <pc:spChg chg="mod">
          <ac:chgData name="Sun, Jonathon Chieh" userId="ac7bb53f-3ddc-43c3-a124-018177ab0681" providerId="ADAL" clId="{415CB42A-6E97-4798-A99B-E44220AE7A1E}" dt="2021-12-10T02:41:21.668" v="18" actId="1076"/>
          <ac:spMkLst>
            <pc:docMk/>
            <pc:sldMk cId="0" sldId="260"/>
            <ac:spMk id="3" creationId="{00000000-0000-0000-0000-000000000000}"/>
          </ac:spMkLst>
        </pc:spChg>
        <pc:picChg chg="add mod">
          <ac:chgData name="Sun, Jonathon Chieh" userId="ac7bb53f-3ddc-43c3-a124-018177ab0681" providerId="ADAL" clId="{415CB42A-6E97-4798-A99B-E44220AE7A1E}" dt="2021-12-10T02:38:08.426" v="11" actId="1076"/>
          <ac:picMkLst>
            <pc:docMk/>
            <pc:sldMk cId="0" sldId="260"/>
            <ac:picMk id="7" creationId="{AFD7A341-11B8-4A09-AB2B-6633B5E4D1D0}"/>
          </ac:picMkLst>
        </pc:picChg>
        <pc:picChg chg="add mod">
          <ac:chgData name="Sun, Jonathon Chieh" userId="ac7bb53f-3ddc-43c3-a124-018177ab0681" providerId="ADAL" clId="{415CB42A-6E97-4798-A99B-E44220AE7A1E}" dt="2021-12-10T02:38:22.046" v="17" actId="1076"/>
          <ac:picMkLst>
            <pc:docMk/>
            <pc:sldMk cId="0" sldId="260"/>
            <ac:picMk id="9" creationId="{4BE267C5-8C4E-46B7-9C4B-30B8D3BE65F7}"/>
          </ac:picMkLst>
        </pc:picChg>
      </pc:sldChg>
      <pc:sldChg chg="addSp modSp mod 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61"/>
        </pc:sldMkLst>
        <pc:spChg chg="mod">
          <ac:chgData name="Sun, Jonathon Chieh" userId="ac7bb53f-3ddc-43c3-a124-018177ab0681" providerId="ADAL" clId="{415CB42A-6E97-4798-A99B-E44220AE7A1E}" dt="2021-12-10T03:27:39.362" v="87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Sun, Jonathon Chieh" userId="ac7bb53f-3ddc-43c3-a124-018177ab0681" providerId="ADAL" clId="{415CB42A-6E97-4798-A99B-E44220AE7A1E}" dt="2021-12-10T03:29:11.293" v="129" actId="1076"/>
          <ac:spMkLst>
            <pc:docMk/>
            <pc:sldMk cId="0" sldId="261"/>
            <ac:spMk id="21" creationId="{00000000-0000-0000-0000-000000000000}"/>
          </ac:spMkLst>
        </pc:spChg>
        <pc:spChg chg="add mod">
          <ac:chgData name="Sun, Jonathon Chieh" userId="ac7bb53f-3ddc-43c3-a124-018177ab0681" providerId="ADAL" clId="{415CB42A-6E97-4798-A99B-E44220AE7A1E}" dt="2021-12-10T03:29:06.729" v="128" actId="1076"/>
          <ac:spMkLst>
            <pc:docMk/>
            <pc:sldMk cId="0" sldId="261"/>
            <ac:spMk id="22" creationId="{798E713B-9C63-4990-B2AA-3CBA50C91AAA}"/>
          </ac:spMkLst>
        </pc:spChg>
        <pc:spChg chg="add mod">
          <ac:chgData name="Sun, Jonathon Chieh" userId="ac7bb53f-3ddc-43c3-a124-018177ab0681" providerId="ADAL" clId="{415CB42A-6E97-4798-A99B-E44220AE7A1E}" dt="2021-12-10T03:29:03.691" v="127" actId="1076"/>
          <ac:spMkLst>
            <pc:docMk/>
            <pc:sldMk cId="0" sldId="261"/>
            <ac:spMk id="23" creationId="{E9B41318-5774-44A1-9574-0F563680663A}"/>
          </ac:spMkLst>
        </pc:spChg>
        <pc:spChg chg="add mod">
          <ac:chgData name="Sun, Jonathon Chieh" userId="ac7bb53f-3ddc-43c3-a124-018177ab0681" providerId="ADAL" clId="{415CB42A-6E97-4798-A99B-E44220AE7A1E}" dt="2021-12-10T03:28:58.705" v="126" actId="465"/>
          <ac:spMkLst>
            <pc:docMk/>
            <pc:sldMk cId="0" sldId="261"/>
            <ac:spMk id="24" creationId="{B8D2888A-2914-4D34-BFB8-82AE3C241330}"/>
          </ac:spMkLst>
        </pc:spChg>
        <pc:spChg chg="add mod">
          <ac:chgData name="Sun, Jonathon Chieh" userId="ac7bb53f-3ddc-43c3-a124-018177ab0681" providerId="ADAL" clId="{415CB42A-6E97-4798-A99B-E44220AE7A1E}" dt="2021-12-10T03:28:58.705" v="126" actId="465"/>
          <ac:spMkLst>
            <pc:docMk/>
            <pc:sldMk cId="0" sldId="261"/>
            <ac:spMk id="25" creationId="{EEDF358E-9F52-4870-BB76-3C349EAAB4FC}"/>
          </ac:spMkLst>
        </pc:spChg>
        <pc:spChg chg="add mod">
          <ac:chgData name="Sun, Jonathon Chieh" userId="ac7bb53f-3ddc-43c3-a124-018177ab0681" providerId="ADAL" clId="{415CB42A-6E97-4798-A99B-E44220AE7A1E}" dt="2021-12-10T03:28:52.800" v="125" actId="12788"/>
          <ac:spMkLst>
            <pc:docMk/>
            <pc:sldMk cId="0" sldId="261"/>
            <ac:spMk id="26" creationId="{1B9C31F1-F9BD-403F-B7A5-554829A30483}"/>
          </ac:spMkLst>
        </pc:spChg>
      </pc:sldChg>
      <pc:sldChg chg="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62"/>
        </pc:sldMkLst>
      </pc:sldChg>
      <pc:sldChg chg="ord 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63"/>
        </pc:sldMkLst>
      </pc:sldChg>
      <pc:sldChg chg="ord 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64"/>
        </pc:sldMkLst>
      </pc:sldChg>
      <pc:sldChg chg="ord 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65"/>
        </pc:sldMkLst>
      </pc:sldChg>
      <pc:sldChg chg="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66"/>
        </pc:sldMkLst>
      </pc:sldChg>
      <pc:sldChg chg="modSp mod modTransition">
        <pc:chgData name="Sun, Jonathon Chieh" userId="ac7bb53f-3ddc-43c3-a124-018177ab0681" providerId="ADAL" clId="{415CB42A-6E97-4798-A99B-E44220AE7A1E}" dt="2021-12-14T02:07:13.107" v="133"/>
        <pc:sldMkLst>
          <pc:docMk/>
          <pc:sldMk cId="0" sldId="267"/>
        </pc:sldMkLst>
        <pc:spChg chg="mod">
          <ac:chgData name="Sun, Jonathon Chieh" userId="ac7bb53f-3ddc-43c3-a124-018177ab0681" providerId="ADAL" clId="{415CB42A-6E97-4798-A99B-E44220AE7A1E}" dt="2021-12-10T02:23:15.097" v="3" actId="1076"/>
          <ac:spMkLst>
            <pc:docMk/>
            <pc:sldMk cId="0" sldId="267"/>
            <ac:spMk id="14" creationId="{00000000-0000-0000-0000-000000000000}"/>
          </ac:spMkLst>
        </pc:spChg>
        <pc:grpChg chg="mod">
          <ac:chgData name="Sun, Jonathon Chieh" userId="ac7bb53f-3ddc-43c3-a124-018177ab0681" providerId="ADAL" clId="{415CB42A-6E97-4798-A99B-E44220AE7A1E}" dt="2021-12-10T02:23:08.306" v="2" actId="1076"/>
          <ac:grpSpMkLst>
            <pc:docMk/>
            <pc:sldMk cId="0" sldId="267"/>
            <ac:grpSpMk id="12" creationId="{00000000-0000-0000-0000-000000000000}"/>
          </ac:grpSpMkLst>
        </pc:grpChg>
      </pc:sldChg>
      <pc:sldMasterChg chg="modTransition modSldLayout">
        <pc:chgData name="Sun, Jonathon Chieh" userId="ac7bb53f-3ddc-43c3-a124-018177ab0681" providerId="ADAL" clId="{415CB42A-6E97-4798-A99B-E44220AE7A1E}" dt="2021-12-14T02:07:13.107" v="133"/>
        <pc:sldMasterMkLst>
          <pc:docMk/>
          <pc:sldMasterMk cId="0" sldId="2147483648"/>
        </pc:sldMasterMkLst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Sun, Jonathon Chieh" userId="ac7bb53f-3ddc-43c3-a124-018177ab0681" providerId="ADAL" clId="{415CB42A-6E97-4798-A99B-E44220AE7A1E}" dt="2021-12-14T02:07:13.107" v="133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Sun, Jonathon Chieh" userId="S::josun@upenn.edu::ac7bb53f-3ddc-43c3-a124-018177ab0681" providerId="AD" clId="Web-{11158DBE-5941-653B-505E-77B7978664EA}"/>
    <pc:docChg chg="modSld">
      <pc:chgData name="Sun, Jonathon Chieh" userId="S::josun@upenn.edu::ac7bb53f-3ddc-43c3-a124-018177ab0681" providerId="AD" clId="Web-{11158DBE-5941-653B-505E-77B7978664EA}" dt="2021-12-10T12:16:15.368" v="9" actId="1076"/>
      <pc:docMkLst>
        <pc:docMk/>
      </pc:docMkLst>
      <pc:sldChg chg="addSp delSp modSp">
        <pc:chgData name="Sun, Jonathon Chieh" userId="S::josun@upenn.edu::ac7bb53f-3ddc-43c3-a124-018177ab0681" providerId="AD" clId="Web-{11158DBE-5941-653B-505E-77B7978664EA}" dt="2021-12-10T12:16:15.368" v="9" actId="1076"/>
        <pc:sldMkLst>
          <pc:docMk/>
          <pc:sldMk cId="0" sldId="257"/>
        </pc:sldMkLst>
        <pc:spChg chg="del">
          <ac:chgData name="Sun, Jonathon Chieh" userId="S::josun@upenn.edu::ac7bb53f-3ddc-43c3-a124-018177ab0681" providerId="AD" clId="Web-{11158DBE-5941-653B-505E-77B7978664EA}" dt="2021-12-10T12:15:44.007" v="0"/>
          <ac:spMkLst>
            <pc:docMk/>
            <pc:sldMk cId="0" sldId="257"/>
            <ac:spMk id="7" creationId="{00000000-0000-0000-0000-000000000000}"/>
          </ac:spMkLst>
        </pc:spChg>
        <pc:spChg chg="mod">
          <ac:chgData name="Sun, Jonathon Chieh" userId="S::josun@upenn.edu::ac7bb53f-3ddc-43c3-a124-018177ab0681" providerId="AD" clId="Web-{11158DBE-5941-653B-505E-77B7978664EA}" dt="2021-12-10T12:16:03.211" v="5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Sun, Jonathon Chieh" userId="S::josun@upenn.edu::ac7bb53f-3ddc-43c3-a124-018177ab0681" providerId="AD" clId="Web-{11158DBE-5941-653B-505E-77B7978664EA}" dt="2021-12-10T12:16:03.227" v="6" actId="1076"/>
          <ac:spMkLst>
            <pc:docMk/>
            <pc:sldMk cId="0" sldId="257"/>
            <ac:spMk id="9" creationId="{00000000-0000-0000-0000-000000000000}"/>
          </ac:spMkLst>
        </pc:spChg>
        <pc:grpChg chg="mod">
          <ac:chgData name="Sun, Jonathon Chieh" userId="S::josun@upenn.edu::ac7bb53f-3ddc-43c3-a124-018177ab0681" providerId="AD" clId="Web-{11158DBE-5941-653B-505E-77B7978664EA}" dt="2021-12-10T12:16:03.196" v="4" actId="1076"/>
          <ac:grpSpMkLst>
            <pc:docMk/>
            <pc:sldMk cId="0" sldId="257"/>
            <ac:grpSpMk id="3" creationId="{00000000-0000-0000-0000-000000000000}"/>
          </ac:grpSpMkLst>
        </pc:grpChg>
        <pc:picChg chg="add mod">
          <ac:chgData name="Sun, Jonathon Chieh" userId="S::josun@upenn.edu::ac7bb53f-3ddc-43c3-a124-018177ab0681" providerId="AD" clId="Web-{11158DBE-5941-653B-505E-77B7978664EA}" dt="2021-12-10T12:16:15.368" v="9" actId="1076"/>
          <ac:picMkLst>
            <pc:docMk/>
            <pc:sldMk cId="0" sldId="257"/>
            <ac:picMk id="11" creationId="{41ABF865-3B88-456B-B40B-18E5D9BF2E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Use Case: predict delay times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Focus on what the product would be for the stakeholder.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Here's what we know</a:t>
            </a:r>
          </a:p>
          <a:p>
            <a:pPr lvl="0"/>
            <a:endParaRPr lang="en-US"/>
          </a:p>
          <a:p>
            <a:pPr lvl="0"/>
            <a:r>
              <a:rPr lang="en-US"/>
              <a:t>How you can apply this information to fixing delay times</a:t>
            </a:r>
          </a:p>
          <a:p>
            <a:pPr lvl="0"/>
            <a:endParaRPr lang="en-US"/>
          </a:p>
          <a:p>
            <a:pPr lvl="0"/>
            <a:r>
              <a:rPr lang="en-US"/>
              <a:t>There is a relationship between delays and geography. For example</a:t>
            </a:r>
          </a:p>
          <a:p>
            <a:pPr lvl="0"/>
            <a:endParaRPr lang="en-US"/>
          </a:p>
          <a:p>
            <a:pPr lvl="0"/>
            <a:r>
              <a:rPr lang="en-US"/>
              <a:t>The trolley line in south jersey in comparison to the train lines in north Jersey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Separate the geography from the Stations. What stations are late independent. </a:t>
            </a:r>
          </a:p>
          <a:p>
            <a:pPr lvl="0"/>
            <a:endParaRPr lang="en-US"/>
          </a:p>
          <a:p>
            <a:pPr lvl="0"/>
            <a:r>
              <a:rPr lang="en-US"/>
              <a:t>Here we've identified stations that are experiencing chronic delays. </a:t>
            </a:r>
          </a:p>
          <a:p>
            <a:pPr lvl="0"/>
            <a:endParaRPr lang="en-US"/>
          </a:p>
          <a:p>
            <a:pPr lvl="0"/>
            <a:r>
              <a:rPr lang="en-US"/>
              <a:t>This will be an interactive figure, where we can have stake holders hone in on stations.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Make sure that you mention how much error is in the model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Frame the model in how well the model predicts.</a:t>
            </a:r>
          </a:p>
          <a:p>
            <a:pPr lvl="0"/>
            <a:endParaRPr lang="en-US"/>
          </a:p>
          <a:p>
            <a:pPr lvl="0"/>
            <a:r>
              <a:rPr lang="en-US"/>
              <a:t>Make it more abstract, we have determined that the model has some percentage of predictive power. </a:t>
            </a:r>
          </a:p>
          <a:p>
            <a:pPr lvl="0"/>
            <a:endParaRPr lang="en-US"/>
          </a:p>
          <a:p>
            <a:pPr lvl="0"/>
            <a:r>
              <a:rPr lang="en-US"/>
              <a:t>Our model accurately predicts time. </a:t>
            </a:r>
          </a:p>
          <a:p>
            <a:pPr lvl="0"/>
            <a:endParaRPr lang="en-US"/>
          </a:p>
          <a:p>
            <a:pPr lvl="0"/>
            <a:r>
              <a:rPr lang="en-US"/>
              <a:t>FOr the staticians we have an Mean Average Error of 0.00000000.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Use this slide to show what the dashboard could look like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3856" y="1139473"/>
            <a:ext cx="2846048" cy="739011"/>
            <a:chOff x="0" y="0"/>
            <a:chExt cx="3794730" cy="98534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94730" cy="0"/>
            </a:xfrm>
            <a:prstGeom prst="line">
              <a:avLst/>
            </a:prstGeom>
            <a:ln w="990600" cap="rnd">
              <a:solidFill>
                <a:srgbClr val="54545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533310" y="-76200"/>
              <a:ext cx="2728110" cy="837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43"/>
                </a:lnSpc>
                <a:spcBef>
                  <a:spcPct val="0"/>
                </a:spcBef>
              </a:pPr>
              <a:r>
                <a:rPr lang="en-US" sz="3745" spc="142">
                  <a:solidFill>
                    <a:srgbClr val="C8FF16"/>
                  </a:solidFill>
                  <a:latin typeface="Brice RegularSemiExpanded"/>
                </a:rPr>
                <a:t>By J^2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967127" y="0"/>
            <a:ext cx="10379930" cy="1037993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1028700"/>
            <a:ext cx="4049502" cy="8229600"/>
            <a:chOff x="0" y="0"/>
            <a:chExt cx="5001260" cy="10163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8012" t="-6214" r="-20078" b="-6914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8925" t="7179" r="5827" b="3220"/>
          <a:stretch>
            <a:fillRect/>
          </a:stretch>
        </p:blipFill>
        <p:spPr>
          <a:xfrm>
            <a:off x="8846681" y="6835885"/>
            <a:ext cx="4492347" cy="27727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932084" y="2683910"/>
            <a:ext cx="9808048" cy="2133735"/>
            <a:chOff x="0" y="0"/>
            <a:chExt cx="13077398" cy="28449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3077398" cy="1917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268"/>
                </a:lnSpc>
              </a:pPr>
              <a:r>
                <a:rPr lang="en-US" sz="9390" spc="-187">
                  <a:solidFill>
                    <a:srgbClr val="C8FF16"/>
                  </a:solidFill>
                  <a:latin typeface="Brice RegularSemiExpanded"/>
                </a:rPr>
                <a:t>Ridr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1998"/>
              <a:ext cx="13077398" cy="572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4"/>
                </a:lnSpc>
              </a:pPr>
              <a:r>
                <a:rPr lang="en-US" sz="2820">
                  <a:solidFill>
                    <a:srgbClr val="FFFFFF"/>
                  </a:solidFill>
                  <a:latin typeface="Clear Sans Regular"/>
                </a:rPr>
                <a:t>A predictive dashboard application for transit agencies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932084" y="5142340"/>
            <a:ext cx="8321541" cy="169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lear Sans Regular"/>
              </a:rPr>
              <a:t>Our goal: To create a tool for companies to identify where trains will be late, to reduce lateness in public transit systems.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Clear Sans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0254" y="2485851"/>
            <a:ext cx="9934254" cy="993425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62080" y="828822"/>
            <a:ext cx="3825680" cy="7774737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8012" t="-6214" r="-20078" b="-6914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>
            <a:off x="7024092" y="0"/>
            <a:ext cx="11263908" cy="10287000"/>
          </a:xfrm>
          <a:prstGeom prst="rect">
            <a:avLst/>
          </a:prstGeom>
          <a:solidFill>
            <a:srgbClr val="38B6FF"/>
          </a:solidFill>
        </p:spPr>
      </p:sp>
      <p:sp>
        <p:nvSpPr>
          <p:cNvPr id="8" name="TextBox 8"/>
          <p:cNvSpPr txBox="1"/>
          <p:nvPr/>
        </p:nvSpPr>
        <p:spPr>
          <a:xfrm>
            <a:off x="8257407" y="6600936"/>
            <a:ext cx="4398639" cy="164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61" lvl="1" indent="-337830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FFFFFF"/>
                </a:solidFill>
                <a:latin typeface="Clear Sans Regular"/>
              </a:rPr>
              <a:t>Schedules</a:t>
            </a:r>
          </a:p>
          <a:p>
            <a:pPr marL="675661" lvl="1" indent="-337830">
              <a:lnSpc>
                <a:spcPts val="4381"/>
              </a:lnSpc>
              <a:buFont typeface="Arial"/>
              <a:buChar char="•"/>
            </a:pPr>
            <a:r>
              <a:rPr lang="en-US" sz="3129">
                <a:solidFill>
                  <a:srgbClr val="FFFFFF"/>
                </a:solidFill>
                <a:latin typeface="Clear Sans Regular"/>
              </a:rPr>
              <a:t>Real time updates</a:t>
            </a:r>
          </a:p>
          <a:p>
            <a:pPr marL="675661" lvl="1" indent="-337830">
              <a:lnSpc>
                <a:spcPts val="4381"/>
              </a:lnSpc>
              <a:spcBef>
                <a:spcPct val="0"/>
              </a:spcBef>
              <a:buFont typeface="Arial"/>
              <a:buChar char="•"/>
            </a:pPr>
            <a:r>
              <a:rPr lang="en-US" sz="3129">
                <a:solidFill>
                  <a:srgbClr val="FFFFFF"/>
                </a:solidFill>
                <a:latin typeface="Clear Sans Regular"/>
              </a:rPr>
              <a:t>Predicted delays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257407" y="2303110"/>
            <a:ext cx="9001893" cy="2888017"/>
            <a:chOff x="0" y="0"/>
            <a:chExt cx="12002524" cy="385069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8100"/>
              <a:ext cx="12002524" cy="2454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spc="-63">
                  <a:solidFill>
                    <a:srgbClr val="C8FF16"/>
                  </a:solidFill>
                  <a:latin typeface="Brice RegularSemiExpanded"/>
                </a:rPr>
                <a:t>How it Works: Riders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042970"/>
              <a:ext cx="12002524" cy="807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C8FF16"/>
                  </a:solidFill>
                  <a:latin typeface="Clear Sans Regular"/>
                </a:rPr>
                <a:t>Mobile application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82501" y="8896670"/>
            <a:ext cx="1394372" cy="64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  <a:spcBef>
                <a:spcPct val="0"/>
              </a:spcBef>
            </a:pPr>
            <a:r>
              <a:rPr lang="en-US" sz="3745" spc="142">
                <a:solidFill>
                  <a:srgbClr val="C8FF16"/>
                </a:solidFill>
                <a:latin typeface="Brice RegularSemiExpanded"/>
              </a:rPr>
              <a:t>Ridr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80554" y="-1092909"/>
            <a:ext cx="13400634" cy="1340063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93941" y="3652015"/>
            <a:ext cx="9078812" cy="204273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16268"/>
            <a:ext cx="5943700" cy="3462402"/>
            <a:chOff x="0" y="0"/>
            <a:chExt cx="7924933" cy="4616536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7924933" cy="2737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C8FF16"/>
                  </a:solidFill>
                  <a:latin typeface="Brice RegularSemiExpanded"/>
                </a:rPr>
                <a:t>Future Products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512483"/>
              <a:ext cx="7924933" cy="1104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Predict how much delay would turn someone away from taking transit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250962"/>
            <a:ext cx="5943700" cy="83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Regional Household travel survey</a:t>
            </a:r>
          </a:p>
          <a:p>
            <a:pPr marL="518162" lvl="1" indent="-25908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NJ transit probably has this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68925" y="-1009459"/>
            <a:ext cx="12955947" cy="1295594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16305" y="1227471"/>
            <a:ext cx="4862837" cy="762561"/>
            <a:chOff x="0" y="0"/>
            <a:chExt cx="12109338" cy="18989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09338" cy="1898914"/>
            </a:xfrm>
            <a:custGeom>
              <a:avLst/>
              <a:gdLst/>
              <a:ahLst/>
              <a:cxnLst/>
              <a:rect l="l" t="t" r="r" b="b"/>
              <a:pathLst>
                <a:path w="12109338" h="1898914">
                  <a:moveTo>
                    <a:pt x="12109338" y="949457"/>
                  </a:moveTo>
                  <a:lnTo>
                    <a:pt x="12109338" y="949457"/>
                  </a:lnTo>
                  <a:cubicBezTo>
                    <a:pt x="12109338" y="1470416"/>
                    <a:pt x="11680967" y="1898914"/>
                    <a:pt x="111523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lnTo>
                    <a:pt x="0" y="949457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1152393" y="0"/>
                  </a:lnTo>
                  <a:cubicBezTo>
                    <a:pt x="11680840" y="0"/>
                    <a:pt x="12109338" y="428371"/>
                    <a:pt x="12109338" y="949457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277783" y="4431336"/>
            <a:ext cx="4862837" cy="762561"/>
            <a:chOff x="0" y="0"/>
            <a:chExt cx="12109338" cy="18989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9338" cy="1898914"/>
            </a:xfrm>
            <a:custGeom>
              <a:avLst/>
              <a:gdLst/>
              <a:ahLst/>
              <a:cxnLst/>
              <a:rect l="l" t="t" r="r" b="b"/>
              <a:pathLst>
                <a:path w="12109338" h="1898914">
                  <a:moveTo>
                    <a:pt x="12109338" y="949457"/>
                  </a:moveTo>
                  <a:lnTo>
                    <a:pt x="12109338" y="949457"/>
                  </a:lnTo>
                  <a:cubicBezTo>
                    <a:pt x="12109338" y="1470416"/>
                    <a:pt x="11680967" y="1898914"/>
                    <a:pt x="1115239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lnTo>
                    <a:pt x="0" y="949457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1152393" y="0"/>
                  </a:lnTo>
                  <a:cubicBezTo>
                    <a:pt x="11680840" y="0"/>
                    <a:pt x="12109338" y="428371"/>
                    <a:pt x="12109338" y="949457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279131" y="1028700"/>
            <a:ext cx="1886045" cy="188603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144000" y="4120497"/>
            <a:ext cx="1886045" cy="188603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1611" b="-5616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50618" y="431896"/>
            <a:ext cx="3678283" cy="809226"/>
            <a:chOff x="0" y="-466660"/>
            <a:chExt cx="4904377" cy="1078968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4904377" cy="0"/>
            </a:xfrm>
            <a:prstGeom prst="line">
              <a:avLst/>
            </a:prstGeom>
            <a:ln w="1273481" cap="rnd">
              <a:solidFill>
                <a:srgbClr val="54545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949255" y="-466660"/>
              <a:ext cx="3525858" cy="1078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77"/>
                </a:lnSpc>
                <a:spcBef>
                  <a:spcPct val="0"/>
                </a:spcBef>
              </a:pPr>
              <a:r>
                <a:rPr lang="en-US" sz="4840" spc="183" dirty="0" err="1">
                  <a:solidFill>
                    <a:srgbClr val="C8FF16"/>
                  </a:solidFill>
                  <a:latin typeface="Brice RegularSemiExpanded"/>
                </a:rPr>
                <a:t>Ridr</a:t>
              </a:r>
              <a:endParaRPr lang="en-US" sz="4840" spc="183" dirty="0">
                <a:solidFill>
                  <a:srgbClr val="C8FF16"/>
                </a:solidFill>
                <a:latin typeface="Brice RegularSemiExpande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07860" y="5673313"/>
            <a:ext cx="4842083" cy="1056912"/>
            <a:chOff x="0" y="0"/>
            <a:chExt cx="8699587" cy="18989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99587" cy="1898914"/>
            </a:xfrm>
            <a:custGeom>
              <a:avLst/>
              <a:gdLst/>
              <a:ahLst/>
              <a:cxnLst/>
              <a:rect l="l" t="t" r="r" b="b"/>
              <a:pathLst>
                <a:path w="8699587" h="1898914">
                  <a:moveTo>
                    <a:pt x="8699587" y="949457"/>
                  </a:moveTo>
                  <a:lnTo>
                    <a:pt x="8699587" y="949457"/>
                  </a:lnTo>
                  <a:cubicBezTo>
                    <a:pt x="8699587" y="1470416"/>
                    <a:pt x="8271216" y="1898914"/>
                    <a:pt x="774264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lnTo>
                    <a:pt x="0" y="949457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742642" y="0"/>
                  </a:lnTo>
                  <a:cubicBezTo>
                    <a:pt x="8271089" y="0"/>
                    <a:pt x="8699587" y="428371"/>
                    <a:pt x="8699587" y="949457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307860" y="8726642"/>
            <a:ext cx="4798246" cy="1056912"/>
            <a:chOff x="0" y="0"/>
            <a:chExt cx="8620827" cy="18989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0827" cy="1898914"/>
            </a:xfrm>
            <a:custGeom>
              <a:avLst/>
              <a:gdLst/>
              <a:ahLst/>
              <a:cxnLst/>
              <a:rect l="l" t="t" r="r" b="b"/>
              <a:pathLst>
                <a:path w="8620827" h="1898914">
                  <a:moveTo>
                    <a:pt x="8620827" y="949457"/>
                  </a:moveTo>
                  <a:lnTo>
                    <a:pt x="8620827" y="949457"/>
                  </a:lnTo>
                  <a:cubicBezTo>
                    <a:pt x="8620827" y="1470416"/>
                    <a:pt x="8192456" y="1898914"/>
                    <a:pt x="766388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lnTo>
                    <a:pt x="0" y="949457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663882" y="0"/>
                  </a:lnTo>
                  <a:cubicBezTo>
                    <a:pt x="8192329" y="0"/>
                    <a:pt x="8620827" y="428371"/>
                    <a:pt x="8620827" y="949457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307860" y="7192996"/>
            <a:ext cx="4842083" cy="1056912"/>
            <a:chOff x="0" y="0"/>
            <a:chExt cx="8699587" cy="18989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99587" cy="1898914"/>
            </a:xfrm>
            <a:custGeom>
              <a:avLst/>
              <a:gdLst/>
              <a:ahLst/>
              <a:cxnLst/>
              <a:rect l="l" t="t" r="r" b="b"/>
              <a:pathLst>
                <a:path w="8699587" h="1898914">
                  <a:moveTo>
                    <a:pt x="8699587" y="949457"/>
                  </a:moveTo>
                  <a:lnTo>
                    <a:pt x="8699587" y="949457"/>
                  </a:lnTo>
                  <a:cubicBezTo>
                    <a:pt x="8699587" y="1470416"/>
                    <a:pt x="8271216" y="1898914"/>
                    <a:pt x="7742642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lnTo>
                    <a:pt x="0" y="949457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7742642" y="0"/>
                  </a:lnTo>
                  <a:cubicBezTo>
                    <a:pt x="8271089" y="0"/>
                    <a:pt x="8699587" y="428371"/>
                    <a:pt x="8699587" y="949457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766071" y="7458533"/>
            <a:ext cx="3965692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C8FF16"/>
                </a:solidFill>
                <a:latin typeface="Brice RegularSemiExpanded"/>
              </a:rPr>
              <a:t>info@ridr.com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64266" y="5651395"/>
            <a:ext cx="8540852" cy="4175996"/>
            <a:chOff x="0" y="0"/>
            <a:chExt cx="11387803" cy="556799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467665" cy="146766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0" y="2055469"/>
              <a:ext cx="1467665" cy="146766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0" y="4100330"/>
              <a:ext cx="1467665" cy="1467665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2731839" y="449372"/>
              <a:ext cx="5451549" cy="645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C8FF16"/>
                  </a:solidFill>
                  <a:latin typeface="Brice RegularSemiExpanded"/>
                </a:rPr>
                <a:t>123-456-7890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741023" y="4499096"/>
              <a:ext cx="8646780" cy="645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C8FF16"/>
                  </a:solidFill>
                  <a:latin typeface="Brice RegularSemiExpanded"/>
                </a:rPr>
                <a:t>ridr.com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99930" y="290376"/>
              <a:ext cx="867805" cy="885515"/>
            </a:xfrm>
            <a:prstGeom prst="rect">
              <a:avLst/>
            </a:prstGeom>
          </p:spPr>
        </p:pic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89214" y="7534733"/>
            <a:ext cx="650854" cy="48883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89214" y="8931238"/>
            <a:ext cx="650854" cy="654125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28700" y="2868797"/>
            <a:ext cx="6077406" cy="2194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C8FF16"/>
                </a:solidFill>
                <a:latin typeface="Brice RegularSemiExpanded"/>
              </a:rPr>
              <a:t>Meet the Team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35315" y="1414441"/>
            <a:ext cx="4232547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139">
                <a:solidFill>
                  <a:srgbClr val="C8FF16"/>
                </a:solidFill>
                <a:latin typeface="Brice RegularSemiExpanded"/>
              </a:rPr>
              <a:t>Jonathon Sun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96793" y="4404947"/>
            <a:ext cx="4232547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139">
                <a:solidFill>
                  <a:srgbClr val="C8FF16"/>
                </a:solidFill>
                <a:latin typeface="Brice RegularSemiExpanded"/>
              </a:rPr>
              <a:t>Johnathan Clementi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43596" y="2214952"/>
            <a:ext cx="380825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Chief Modeling Officer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685730" y="5420890"/>
            <a:ext cx="380825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Clear Sans Regular"/>
              </a:rPr>
              <a:t>Chief Visualization Officer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1888" y="702596"/>
            <a:ext cx="16838339" cy="8883442"/>
          </a:xfrm>
          <a:prstGeom prst="rect">
            <a:avLst/>
          </a:prstGeom>
          <a:solidFill>
            <a:srgbClr val="38B6FF"/>
          </a:solidFill>
        </p:spPr>
      </p:sp>
      <p:grpSp>
        <p:nvGrpSpPr>
          <p:cNvPr id="3" name="Group 3"/>
          <p:cNvGrpSpPr/>
          <p:nvPr/>
        </p:nvGrpSpPr>
        <p:grpSpPr>
          <a:xfrm>
            <a:off x="6977599" y="1064891"/>
            <a:ext cx="8696727" cy="1698725"/>
            <a:chOff x="0" y="0"/>
            <a:chExt cx="9721608" cy="18989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1607" cy="1898914"/>
            </a:xfrm>
            <a:custGeom>
              <a:avLst/>
              <a:gdLst/>
              <a:ahLst/>
              <a:cxnLst/>
              <a:rect l="l" t="t" r="r" b="b"/>
              <a:pathLst>
                <a:path w="9721607" h="1898914">
                  <a:moveTo>
                    <a:pt x="9721607" y="949457"/>
                  </a:moveTo>
                  <a:lnTo>
                    <a:pt x="9721607" y="949457"/>
                  </a:lnTo>
                  <a:cubicBezTo>
                    <a:pt x="9721607" y="1470416"/>
                    <a:pt x="9293237" y="1898914"/>
                    <a:pt x="8764663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lnTo>
                    <a:pt x="0" y="949457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8764663" y="0"/>
                  </a:lnTo>
                  <a:cubicBezTo>
                    <a:pt x="9293110" y="0"/>
                    <a:pt x="9721607" y="428371"/>
                    <a:pt x="9721607" y="949457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2662" y="1028700"/>
            <a:ext cx="3100479" cy="31004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5850" y="4978422"/>
            <a:ext cx="4855994" cy="20233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53704" y="1299180"/>
            <a:ext cx="7344515" cy="103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7200" spc="-72" dirty="0">
                <a:solidFill>
                  <a:srgbClr val="C8FF16"/>
                </a:solidFill>
                <a:latin typeface="Brice RegularSemiExpanded"/>
              </a:rPr>
              <a:t>Why </a:t>
            </a:r>
            <a:r>
              <a:rPr lang="en-US" sz="7200" spc="-72" dirty="0" err="1">
                <a:solidFill>
                  <a:srgbClr val="C8FF16"/>
                </a:solidFill>
                <a:latin typeface="Brice RegularSemiExpanded"/>
              </a:rPr>
              <a:t>Ridr</a:t>
            </a:r>
            <a:r>
              <a:rPr lang="en-US" sz="7200" spc="-72" dirty="0">
                <a:solidFill>
                  <a:srgbClr val="C8FF16"/>
                </a:solidFill>
                <a:latin typeface="Brice RegularSemiExpanded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24893" y="3113604"/>
            <a:ext cx="11202140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C8FF16"/>
                </a:solidFill>
                <a:latin typeface="Clear Sans Regular"/>
              </a:rPr>
              <a:t>"I'm tired of standing at the station in the cold and see my train is late. I could be at home sleeping" - Jonathon Sun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5850" y="8027581"/>
            <a:ext cx="5028460" cy="1131404"/>
          </a:xfrm>
          <a:prstGeom prst="rect">
            <a:avLst/>
          </a:prstGeom>
        </p:spPr>
      </p:pic>
      <p:pic>
        <p:nvPicPr>
          <p:cNvPr id="11" name="Picture 11" descr="Application, timeline&#10;&#10;Description automatically generated">
            <a:extLst>
              <a:ext uri="{FF2B5EF4-FFF2-40B4-BE49-F238E27FC236}">
                <a16:creationId xmlns:a16="http://schemas.microsoft.com/office/drawing/2014/main" id="{41ABF865-3B88-456B-B40B-18E5D9BF2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86" y="5142705"/>
            <a:ext cx="6504467" cy="4294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482257"/>
            <a:ext cx="18288000" cy="804743"/>
          </a:xfrm>
          <a:prstGeom prst="rect">
            <a:avLst/>
          </a:prstGeom>
          <a:solidFill>
            <a:srgbClr val="38B6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40103" y="176332"/>
            <a:ext cx="5207794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91230" y="116800"/>
            <a:ext cx="5268070" cy="93654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03034" y="3492819"/>
            <a:ext cx="5833980" cy="2782724"/>
            <a:chOff x="0" y="0"/>
            <a:chExt cx="7778640" cy="3710298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7778640" cy="2737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C8FF16"/>
                  </a:solidFill>
                  <a:latin typeface="Brice RegularSemiExpanded"/>
                </a:rPr>
                <a:t>What we Know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75099"/>
              <a:ext cx="7778640" cy="535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lear Sans Regular"/>
                </a:rPr>
                <a:t>By Geography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259300" y="9540127"/>
            <a:ext cx="516125" cy="689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482257"/>
            <a:ext cx="18288000" cy="804743"/>
          </a:xfrm>
          <a:prstGeom prst="rect">
            <a:avLst/>
          </a:prstGeom>
          <a:solidFill>
            <a:srgbClr val="38B6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882"/>
          <a:stretch>
            <a:fillRect/>
          </a:stretch>
        </p:blipFill>
        <p:spPr>
          <a:xfrm>
            <a:off x="715327" y="0"/>
            <a:ext cx="16857346" cy="939859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962" y="9274264"/>
            <a:ext cx="982017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4"/>
              </a:lnSpc>
            </a:pPr>
            <a:r>
              <a:rPr lang="en-US" sz="6749" spc="-67" dirty="0">
                <a:solidFill>
                  <a:srgbClr val="C8FF16"/>
                </a:solidFill>
                <a:latin typeface="Brice RegularSemiExpanded"/>
              </a:rPr>
              <a:t>What we Know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87815" y="9837003"/>
            <a:ext cx="10475550" cy="41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By Station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259300" y="9542302"/>
            <a:ext cx="504154" cy="6846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946470"/>
            <a:ext cx="18288000" cy="1340530"/>
          </a:xfrm>
          <a:prstGeom prst="rect">
            <a:avLst/>
          </a:prstGeom>
          <a:solidFill>
            <a:srgbClr val="38B6FF"/>
          </a:solidFill>
        </p:spPr>
      </p:sp>
      <p:sp>
        <p:nvSpPr>
          <p:cNvPr id="3" name="TextBox 3"/>
          <p:cNvSpPr txBox="1"/>
          <p:nvPr/>
        </p:nvSpPr>
        <p:spPr>
          <a:xfrm>
            <a:off x="193942" y="9053732"/>
            <a:ext cx="11648981" cy="103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C8FF16"/>
                </a:solidFill>
                <a:latin typeface="Brice RegularSemiExpanded"/>
              </a:rPr>
              <a:t>What we Know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9569071"/>
            <a:ext cx="159759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Over time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33795" y="9098703"/>
            <a:ext cx="973826" cy="1035985"/>
          </a:xfrm>
          <a:prstGeom prst="rect">
            <a:avLst/>
          </a:prstGeom>
        </p:spPr>
      </p:pic>
      <p:pic>
        <p:nvPicPr>
          <p:cNvPr id="7" name="Picture 6" descr="A picture containing text, crossword puzzle, indoor&#10;&#10;Description automatically generated">
            <a:extLst>
              <a:ext uri="{FF2B5EF4-FFF2-40B4-BE49-F238E27FC236}">
                <a16:creationId xmlns:a16="http://schemas.microsoft.com/office/drawing/2014/main" id="{AFD7A341-11B8-4A09-AB2B-6633B5E4D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8164"/>
            <a:ext cx="8539036" cy="8539036"/>
          </a:xfrm>
          <a:prstGeom prst="rect">
            <a:avLst/>
          </a:prstGeom>
        </p:spPr>
      </p:pic>
      <p:pic>
        <p:nvPicPr>
          <p:cNvPr id="9" name="Picture 8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4BE267C5-8C4E-46B7-9C4B-30B8D3BE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4" y="128164"/>
            <a:ext cx="8305800" cy="830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23" y="0"/>
            <a:ext cx="7425928" cy="10287000"/>
          </a:xfrm>
          <a:prstGeom prst="rect">
            <a:avLst/>
          </a:prstGeom>
          <a:solidFill>
            <a:srgbClr val="38B6FF"/>
          </a:solidFill>
        </p:spPr>
      </p:sp>
      <p:grpSp>
        <p:nvGrpSpPr>
          <p:cNvPr id="3" name="Group 3"/>
          <p:cNvGrpSpPr/>
          <p:nvPr/>
        </p:nvGrpSpPr>
        <p:grpSpPr>
          <a:xfrm>
            <a:off x="8485075" y="728017"/>
            <a:ext cx="11847152" cy="1698725"/>
            <a:chOff x="0" y="0"/>
            <a:chExt cx="13243299" cy="18989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43299" cy="1898914"/>
            </a:xfrm>
            <a:custGeom>
              <a:avLst/>
              <a:gdLst/>
              <a:ahLst/>
              <a:cxnLst/>
              <a:rect l="l" t="t" r="r" b="b"/>
              <a:pathLst>
                <a:path w="13243299" h="1898914">
                  <a:moveTo>
                    <a:pt x="13243299" y="949457"/>
                  </a:moveTo>
                  <a:lnTo>
                    <a:pt x="13243299" y="949457"/>
                  </a:lnTo>
                  <a:cubicBezTo>
                    <a:pt x="13243299" y="1470416"/>
                    <a:pt x="12814928" y="1898914"/>
                    <a:pt x="12286354" y="1898914"/>
                  </a:cubicBezTo>
                  <a:lnTo>
                    <a:pt x="956945" y="1898914"/>
                  </a:lnTo>
                  <a:cubicBezTo>
                    <a:pt x="428371" y="1898914"/>
                    <a:pt x="0" y="1470416"/>
                    <a:pt x="0" y="949457"/>
                  </a:cubicBezTo>
                  <a:lnTo>
                    <a:pt x="0" y="949457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2286354" y="0"/>
                  </a:lnTo>
                  <a:cubicBezTo>
                    <a:pt x="12814802" y="0"/>
                    <a:pt x="13243299" y="428371"/>
                    <a:pt x="13243299" y="949457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391726" y="1028700"/>
            <a:ext cx="5707196" cy="109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C8FF16"/>
                </a:solidFill>
                <a:latin typeface="Brice RegularSemiExpanded"/>
              </a:rPr>
              <a:t>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8618" y="3369558"/>
            <a:ext cx="7375836" cy="48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lear Sans Regular"/>
              </a:rPr>
              <a:t>Create a linear model to predict delay times.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888063" y="3105580"/>
            <a:ext cx="1068884" cy="1068884"/>
            <a:chOff x="0" y="0"/>
            <a:chExt cx="1425178" cy="142517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425178" cy="142517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28869" y="292446"/>
              <a:ext cx="792841" cy="84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64"/>
                </a:lnSpc>
                <a:spcBef>
                  <a:spcPct val="0"/>
                </a:spcBef>
              </a:pPr>
              <a:r>
                <a:rPr lang="en-US" sz="3760">
                  <a:solidFill>
                    <a:srgbClr val="C8FF16"/>
                  </a:solidFill>
                  <a:latin typeface="Brice RegularSemiExpande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88063" y="5569446"/>
            <a:ext cx="1068884" cy="1068884"/>
            <a:chOff x="0" y="0"/>
            <a:chExt cx="1425178" cy="142517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25178" cy="142517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28869" y="292446"/>
              <a:ext cx="792841" cy="84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64"/>
                </a:lnSpc>
                <a:spcBef>
                  <a:spcPct val="0"/>
                </a:spcBef>
              </a:pPr>
              <a:r>
                <a:rPr lang="en-US" sz="3760">
                  <a:solidFill>
                    <a:srgbClr val="C8FF16"/>
                  </a:solidFill>
                  <a:latin typeface="Brice RegularSemiExpande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88063" y="8189416"/>
            <a:ext cx="1068884" cy="1068884"/>
            <a:chOff x="0" y="0"/>
            <a:chExt cx="1425178" cy="142517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425178" cy="142517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28869" y="292446"/>
              <a:ext cx="792841" cy="84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64"/>
                </a:lnSpc>
                <a:spcBef>
                  <a:spcPct val="0"/>
                </a:spcBef>
              </a:pPr>
              <a:r>
                <a:rPr lang="en-US" sz="3760">
                  <a:solidFill>
                    <a:srgbClr val="C8FF16"/>
                  </a:solidFill>
                  <a:latin typeface="Brice RegularSemiExpanded"/>
                </a:rPr>
                <a:t>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485075" y="5584551"/>
            <a:ext cx="7520496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lear Sans Regular"/>
              </a:rPr>
              <a:t>Model accounts for delays at origin and destination stations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85075" y="8204521"/>
            <a:ext cx="7520496" cy="9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lear Sans Regular"/>
              </a:rPr>
              <a:t>Cross-Validate estimated delay-times to ensure model predicts well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3716" y="2012141"/>
            <a:ext cx="6132282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sz="2491" dirty="0">
                <a:solidFill>
                  <a:srgbClr val="FFFFFF"/>
                </a:solidFill>
                <a:latin typeface="Clear Sans Regular"/>
              </a:rPr>
              <a:t>Root Mean Squared Error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8E713B-9C63-4990-B2AA-3CBA50C91AAA}"/>
              </a:ext>
            </a:extLst>
          </p:cNvPr>
          <p:cNvSpPr txBox="1"/>
          <p:nvPr/>
        </p:nvSpPr>
        <p:spPr>
          <a:xfrm>
            <a:off x="443716" y="4113852"/>
            <a:ext cx="6132282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sz="2491" dirty="0">
                <a:solidFill>
                  <a:srgbClr val="FFFFFF"/>
                </a:solidFill>
                <a:latin typeface="Clear Sans Regular"/>
              </a:rPr>
              <a:t>Mean Average 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B41318-5774-44A1-9574-0F563680663A}"/>
              </a:ext>
            </a:extLst>
          </p:cNvPr>
          <p:cNvSpPr txBox="1"/>
          <p:nvPr/>
        </p:nvSpPr>
        <p:spPr>
          <a:xfrm>
            <a:off x="443716" y="6286394"/>
            <a:ext cx="6132282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sz="2491" dirty="0">
                <a:solidFill>
                  <a:srgbClr val="FFFFFF"/>
                </a:solidFill>
                <a:latin typeface="Clear Sans Regular"/>
              </a:rPr>
              <a:t>R Squared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B8D2888A-2914-4D34-BFB8-82AE3C241330}"/>
              </a:ext>
            </a:extLst>
          </p:cNvPr>
          <p:cNvSpPr txBox="1"/>
          <p:nvPr/>
        </p:nvSpPr>
        <p:spPr>
          <a:xfrm>
            <a:off x="1282083" y="2124348"/>
            <a:ext cx="445554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C8FF16"/>
                </a:solidFill>
                <a:latin typeface="Brice RegularSemiExpanded"/>
              </a:rPr>
              <a:t>0.000…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EEDF358E-9F52-4870-BB76-3C349EAAB4FC}"/>
              </a:ext>
            </a:extLst>
          </p:cNvPr>
          <p:cNvSpPr txBox="1"/>
          <p:nvPr/>
        </p:nvSpPr>
        <p:spPr>
          <a:xfrm>
            <a:off x="1282083" y="4321153"/>
            <a:ext cx="445554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C8FF16"/>
                </a:solidFill>
                <a:latin typeface="Brice RegularSemiExpanded"/>
              </a:rPr>
              <a:t>0.000…</a:t>
            </a: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1B9C31F1-F9BD-403F-B7A5-554829A30483}"/>
              </a:ext>
            </a:extLst>
          </p:cNvPr>
          <p:cNvSpPr txBox="1"/>
          <p:nvPr/>
        </p:nvSpPr>
        <p:spPr>
          <a:xfrm>
            <a:off x="1282083" y="6517959"/>
            <a:ext cx="445554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C8FF16"/>
                </a:solidFill>
                <a:latin typeface="Brice RegularSemiExpanded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482257"/>
            <a:ext cx="18288000" cy="804743"/>
          </a:xfrm>
          <a:prstGeom prst="rect">
            <a:avLst/>
          </a:prstGeom>
          <a:solidFill>
            <a:srgbClr val="38B6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48124" y="240033"/>
            <a:ext cx="5072775" cy="90182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15225" y="240033"/>
            <a:ext cx="5072775" cy="90182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14410" b="13838"/>
          <a:stretch>
            <a:fillRect/>
          </a:stretch>
        </p:blipFill>
        <p:spPr>
          <a:xfrm>
            <a:off x="878690" y="573526"/>
            <a:ext cx="6547021" cy="83512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9542184"/>
            <a:ext cx="8428410" cy="74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200" spc="-52">
                <a:solidFill>
                  <a:srgbClr val="C8FF16"/>
                </a:solidFill>
                <a:latin typeface="Brice RegularSemiExpanded"/>
              </a:rPr>
              <a:t>Model Weaknesses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5516" y="9654163"/>
            <a:ext cx="5299417" cy="41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lear Sans Regular"/>
              </a:rPr>
              <a:t>Error by Geography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00809" y="9655647"/>
            <a:ext cx="1116982" cy="45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4831" y="695185"/>
            <a:ext cx="16838339" cy="8896630"/>
          </a:xfrm>
          <a:prstGeom prst="rect">
            <a:avLst/>
          </a:prstGeom>
          <a:solidFill>
            <a:srgbClr val="38B6FF"/>
          </a:solidFill>
        </p:spPr>
      </p:sp>
      <p:grpSp>
        <p:nvGrpSpPr>
          <p:cNvPr id="3" name="Group 3"/>
          <p:cNvGrpSpPr/>
          <p:nvPr/>
        </p:nvGrpSpPr>
        <p:grpSpPr>
          <a:xfrm>
            <a:off x="1976378" y="1740199"/>
            <a:ext cx="8321541" cy="1699467"/>
            <a:chOff x="0" y="0"/>
            <a:chExt cx="11095388" cy="2265956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11095388" cy="1262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spc="-63">
                  <a:solidFill>
                    <a:srgbClr val="C8FF16"/>
                  </a:solidFill>
                  <a:latin typeface="Brice RegularSemiExpanded"/>
                </a:rPr>
                <a:t>Who is it for?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58174"/>
              <a:ext cx="11095388" cy="807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C8FF16"/>
                  </a:solidFill>
                  <a:latin typeface="Clear Sans Regular"/>
                </a:rPr>
                <a:t>Agencies, Academics, and People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76378" y="5170691"/>
            <a:ext cx="3662809" cy="64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  <a:spcBef>
                <a:spcPct val="0"/>
              </a:spcBef>
            </a:pPr>
            <a:r>
              <a:rPr lang="en-US" sz="3745" spc="142">
                <a:solidFill>
                  <a:srgbClr val="C8FF16"/>
                </a:solidFill>
                <a:latin typeface="Brice RegularSemiExpanded"/>
              </a:rPr>
              <a:t>Agencies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00629" y="5170691"/>
            <a:ext cx="2498574" cy="64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  <a:spcBef>
                <a:spcPct val="0"/>
              </a:spcBef>
            </a:pPr>
            <a:r>
              <a:rPr lang="en-US" sz="3745" spc="142">
                <a:solidFill>
                  <a:srgbClr val="C8FF16"/>
                </a:solidFill>
                <a:latin typeface="Brice RegularSemiExpanded"/>
              </a:rPr>
              <a:t>Riders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2262" y="5997901"/>
            <a:ext cx="4235308" cy="178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987" lvl="1" indent="-268994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lear Sans Regular"/>
              </a:rPr>
              <a:t>Mobile application</a:t>
            </a:r>
          </a:p>
          <a:p>
            <a:pPr marL="537987" lvl="1" indent="-268994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lear Sans Regular"/>
              </a:rPr>
              <a:t>Real time train tracking</a:t>
            </a:r>
          </a:p>
          <a:p>
            <a:pPr marL="537987" lvl="1" indent="-268994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lear Sans Regular"/>
              </a:rPr>
              <a:t>Notifications</a:t>
            </a:r>
          </a:p>
          <a:p>
            <a:pPr>
              <a:lnSpc>
                <a:spcPts val="3488"/>
              </a:lnSpc>
              <a:spcBef>
                <a:spcPct val="0"/>
              </a:spcBef>
            </a:pPr>
            <a:endParaRPr lang="en-US" sz="2491">
              <a:solidFill>
                <a:srgbClr val="FFFFFF"/>
              </a:solidFill>
              <a:latin typeface="Clear Sans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88557" y="3716976"/>
            <a:ext cx="5370743" cy="120841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76378" y="6021581"/>
            <a:ext cx="4305800" cy="254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lear Sans Regular"/>
              </a:rPr>
              <a:t>Mobile application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lear Sans Regular"/>
              </a:rPr>
              <a:t>Desktop Application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lear Sans Regular"/>
              </a:rPr>
              <a:t>Real-time train tracking</a:t>
            </a:r>
          </a:p>
          <a:p>
            <a:pPr marL="518162" lvl="1" indent="-25908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lear Sans Regular"/>
              </a:rPr>
              <a:t>Detailed Dashboard of Train delays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Clear Sans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76378" y="3481238"/>
            <a:ext cx="9716620" cy="83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lear Sans Regular Italics"/>
              </a:rPr>
              <a:t>We believe in the power of the community to make change. Whether that be your everyday rider, a researcher, or an agency.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3385" y="5170637"/>
            <a:ext cx="3085920" cy="64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3"/>
              </a:lnSpc>
              <a:spcBef>
                <a:spcPct val="0"/>
              </a:spcBef>
            </a:pPr>
            <a:r>
              <a:rPr lang="en-US" sz="3745" spc="142">
                <a:solidFill>
                  <a:srgbClr val="C8FF16"/>
                </a:solidFill>
                <a:latin typeface="Brice RegularSemiExpanded"/>
              </a:rPr>
              <a:t>Research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51085" y="6021581"/>
            <a:ext cx="4235308" cy="177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987" lvl="1" indent="-268994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lear Sans Regular"/>
              </a:rPr>
              <a:t>City and Regional Planners</a:t>
            </a:r>
          </a:p>
          <a:p>
            <a:pPr marL="537987" lvl="1" indent="-268994">
              <a:lnSpc>
                <a:spcPts val="3488"/>
              </a:lnSpc>
              <a:buFont typeface="Arial"/>
              <a:buChar char="•"/>
            </a:pPr>
            <a:r>
              <a:rPr lang="en-US" sz="2491">
                <a:solidFill>
                  <a:srgbClr val="FFFFFF"/>
                </a:solidFill>
                <a:latin typeface="Clear Sans Regular"/>
              </a:rPr>
              <a:t>Academics</a:t>
            </a:r>
          </a:p>
          <a:p>
            <a:pPr>
              <a:lnSpc>
                <a:spcPts val="3488"/>
              </a:lnSpc>
              <a:spcBef>
                <a:spcPct val="0"/>
              </a:spcBef>
            </a:pPr>
            <a:endParaRPr lang="en-US" sz="2491">
              <a:solidFill>
                <a:srgbClr val="FFFFFF"/>
              </a:solidFill>
              <a:latin typeface="Clear Sans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 l="8925" t="7179" r="5827" b="3220"/>
          <a:stretch>
            <a:fillRect/>
          </a:stretch>
        </p:blipFill>
        <p:spPr>
          <a:xfrm>
            <a:off x="12471266" y="1028700"/>
            <a:ext cx="3568039" cy="2202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6218" y="1178324"/>
            <a:ext cx="7055360" cy="705536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511120" y="5239295"/>
            <a:ext cx="7840680" cy="4931847"/>
            <a:chOff x="0" y="0"/>
            <a:chExt cx="10454240" cy="657579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06" r="4129"/>
            <a:stretch>
              <a:fillRect/>
            </a:stretch>
          </p:blipFill>
          <p:spPr>
            <a:xfrm rot="5400000">
              <a:off x="2523572" y="-2143332"/>
              <a:ext cx="5407095" cy="999598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454240" cy="6575797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4787" t="14311" r="5118" b="11121"/>
          <a:stretch>
            <a:fillRect/>
          </a:stretch>
        </p:blipFill>
        <p:spPr>
          <a:xfrm>
            <a:off x="7501056" y="5495863"/>
            <a:ext cx="6173723" cy="376243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427792" y="211653"/>
            <a:ext cx="7840680" cy="4931847"/>
            <a:chOff x="0" y="0"/>
            <a:chExt cx="10454240" cy="657579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454240" cy="6575797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 l="1113" r="1113"/>
            <a:stretch>
              <a:fillRect/>
            </a:stretch>
          </p:blipFill>
          <p:spPr>
            <a:xfrm>
              <a:off x="229126" y="586497"/>
              <a:ext cx="9995988" cy="4678462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56457" y="3511775"/>
            <a:ext cx="5684957" cy="2388458"/>
            <a:chOff x="0" y="0"/>
            <a:chExt cx="7579942" cy="318461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7579942" cy="2288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5"/>
                </a:lnSpc>
              </a:pPr>
              <a:r>
                <a:rPr lang="en-US" sz="4041" spc="-40">
                  <a:solidFill>
                    <a:srgbClr val="C8FF16"/>
                  </a:solidFill>
                  <a:latin typeface="Brice RegularSemiExpanded"/>
                </a:rPr>
                <a:t>How it Works: Agencies and Researchers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84496"/>
              <a:ext cx="7579942" cy="500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2"/>
                </a:lnSpc>
                <a:spcBef>
                  <a:spcPct val="0"/>
                </a:spcBef>
              </a:pPr>
              <a:r>
                <a:rPr lang="en-US" sz="2273">
                  <a:solidFill>
                    <a:srgbClr val="C8FF16"/>
                  </a:solidFill>
                  <a:latin typeface="Clear Sans Regular"/>
                </a:rPr>
                <a:t>Desktop Version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446</Words>
  <Application>Microsoft Office PowerPoint</Application>
  <PresentationFormat>Custom</PresentationFormat>
  <Paragraphs>100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Clear Sans Regular</vt:lpstr>
      <vt:lpstr>Calibri</vt:lpstr>
      <vt:lpstr>Clear Sans Regular Italics</vt:lpstr>
      <vt:lpstr>Brice RegularSemiExpanded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LATE?</dc:title>
  <cp:lastModifiedBy>Sun, Jonathon Chieh</cp:lastModifiedBy>
  <cp:revision>6</cp:revision>
  <dcterms:created xsi:type="dcterms:W3CDTF">2006-08-16T00:00:00Z</dcterms:created>
  <dcterms:modified xsi:type="dcterms:W3CDTF">2021-12-14T02:07:40Z</dcterms:modified>
  <dc:identifier>DAEx6RRkde0</dc:identifier>
</cp:coreProperties>
</file>